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</p:sldIdLst>
  <p:sldSz cx="12179300" cy="9134475" type="ledg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7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/>
    <p:restoredTop sz="94690"/>
  </p:normalViewPr>
  <p:slideViewPr>
    <p:cSldViewPr snapToGrid="0" snapToObjects="1">
      <p:cViewPr>
        <p:scale>
          <a:sx n="112" d="100"/>
          <a:sy n="112" d="100"/>
        </p:scale>
        <p:origin x="144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8" y="1494925"/>
            <a:ext cx="10352405" cy="3180151"/>
          </a:xfrm>
        </p:spPr>
        <p:txBody>
          <a:bodyPr anchor="b"/>
          <a:lstStyle>
            <a:lvl1pPr algn="ctr">
              <a:defRPr sz="799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797715"/>
            <a:ext cx="9134475" cy="2205383"/>
          </a:xfrm>
        </p:spPr>
        <p:txBody>
          <a:bodyPr/>
          <a:lstStyle>
            <a:lvl1pPr marL="0" indent="0" algn="ctr">
              <a:buNone/>
              <a:defRPr sz="3197"/>
            </a:lvl1pPr>
            <a:lvl2pPr marL="608945" indent="0" algn="ctr">
              <a:buNone/>
              <a:defRPr sz="2664"/>
            </a:lvl2pPr>
            <a:lvl3pPr marL="1217889" indent="0" algn="ctr">
              <a:buNone/>
              <a:defRPr sz="2397"/>
            </a:lvl3pPr>
            <a:lvl4pPr marL="1826834" indent="0" algn="ctr">
              <a:buNone/>
              <a:defRPr sz="2131"/>
            </a:lvl4pPr>
            <a:lvl5pPr marL="2435779" indent="0" algn="ctr">
              <a:buNone/>
              <a:defRPr sz="2131"/>
            </a:lvl5pPr>
            <a:lvl6pPr marL="3044723" indent="0" algn="ctr">
              <a:buNone/>
              <a:defRPr sz="2131"/>
            </a:lvl6pPr>
            <a:lvl7pPr marL="3653668" indent="0" algn="ctr">
              <a:buNone/>
              <a:defRPr sz="2131"/>
            </a:lvl7pPr>
            <a:lvl8pPr marL="4262613" indent="0" algn="ctr">
              <a:buNone/>
              <a:defRPr sz="2131"/>
            </a:lvl8pPr>
            <a:lvl9pPr marL="4871557" indent="0" algn="ctr">
              <a:buNone/>
              <a:defRPr sz="213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4207-A2D7-8545-AD0E-055397B88F5B}" type="datetimeFigureOut">
              <a:rPr lang="en-US" smtClean="0"/>
              <a:t>1/31/19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D0D9-0724-E949-BE1B-22592670D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2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4207-A2D7-8545-AD0E-055397B88F5B}" type="datetimeFigureOut">
              <a:rPr lang="en-US" smtClean="0"/>
              <a:t>1/31/19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D0D9-0724-E949-BE1B-22592670D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52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15812" y="486326"/>
            <a:ext cx="2626162" cy="77410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328" y="486326"/>
            <a:ext cx="7726243" cy="774104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4207-A2D7-8545-AD0E-055397B88F5B}" type="datetimeFigureOut">
              <a:rPr lang="en-US" smtClean="0"/>
              <a:t>1/31/19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D0D9-0724-E949-BE1B-22592670D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41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4207-A2D7-8545-AD0E-055397B88F5B}" type="datetimeFigureOut">
              <a:rPr lang="en-US" smtClean="0"/>
              <a:t>1/31/19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D0D9-0724-E949-BE1B-22592670D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3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984" y="2277278"/>
            <a:ext cx="10504646" cy="3799687"/>
          </a:xfrm>
        </p:spPr>
        <p:txBody>
          <a:bodyPr anchor="b"/>
          <a:lstStyle>
            <a:lvl1pPr>
              <a:defRPr sz="799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984" y="6112912"/>
            <a:ext cx="10504646" cy="1998166"/>
          </a:xfrm>
        </p:spPr>
        <p:txBody>
          <a:bodyPr/>
          <a:lstStyle>
            <a:lvl1pPr marL="0" indent="0">
              <a:buNone/>
              <a:defRPr sz="3197">
                <a:solidFill>
                  <a:schemeClr val="tx1"/>
                </a:solidFill>
              </a:defRPr>
            </a:lvl1pPr>
            <a:lvl2pPr marL="608945" indent="0">
              <a:buNone/>
              <a:defRPr sz="2664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397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4207-A2D7-8545-AD0E-055397B88F5B}" type="datetimeFigureOut">
              <a:rPr lang="en-US" smtClean="0"/>
              <a:t>1/31/19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D0D9-0724-E949-BE1B-22592670D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5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327" y="2431631"/>
            <a:ext cx="5176203" cy="57957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5770" y="2431631"/>
            <a:ext cx="5176203" cy="57957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4207-A2D7-8545-AD0E-055397B88F5B}" type="datetimeFigureOut">
              <a:rPr lang="en-US" smtClean="0"/>
              <a:t>1/31/19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D0D9-0724-E949-BE1B-22592670D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50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13" y="486328"/>
            <a:ext cx="10504646" cy="1765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915" y="2239216"/>
            <a:ext cx="5152414" cy="1097405"/>
          </a:xfrm>
        </p:spPr>
        <p:txBody>
          <a:bodyPr anchor="b"/>
          <a:lstStyle>
            <a:lvl1pPr marL="0" indent="0">
              <a:buNone/>
              <a:defRPr sz="3197" b="1"/>
            </a:lvl1pPr>
            <a:lvl2pPr marL="608945" indent="0">
              <a:buNone/>
              <a:defRPr sz="2664" b="1"/>
            </a:lvl2pPr>
            <a:lvl3pPr marL="1217889" indent="0">
              <a:buNone/>
              <a:defRPr sz="2397" b="1"/>
            </a:lvl3pPr>
            <a:lvl4pPr marL="1826834" indent="0">
              <a:buNone/>
              <a:defRPr sz="2131" b="1"/>
            </a:lvl4pPr>
            <a:lvl5pPr marL="2435779" indent="0">
              <a:buNone/>
              <a:defRPr sz="2131" b="1"/>
            </a:lvl5pPr>
            <a:lvl6pPr marL="3044723" indent="0">
              <a:buNone/>
              <a:defRPr sz="2131" b="1"/>
            </a:lvl6pPr>
            <a:lvl7pPr marL="3653668" indent="0">
              <a:buNone/>
              <a:defRPr sz="2131" b="1"/>
            </a:lvl7pPr>
            <a:lvl8pPr marL="4262613" indent="0">
              <a:buNone/>
              <a:defRPr sz="2131" b="1"/>
            </a:lvl8pPr>
            <a:lvl9pPr marL="4871557" indent="0">
              <a:buNone/>
              <a:defRPr sz="213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915" y="3336620"/>
            <a:ext cx="5152414" cy="490766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5771" y="2239216"/>
            <a:ext cx="5177789" cy="1097405"/>
          </a:xfrm>
        </p:spPr>
        <p:txBody>
          <a:bodyPr anchor="b"/>
          <a:lstStyle>
            <a:lvl1pPr marL="0" indent="0">
              <a:buNone/>
              <a:defRPr sz="3197" b="1"/>
            </a:lvl1pPr>
            <a:lvl2pPr marL="608945" indent="0">
              <a:buNone/>
              <a:defRPr sz="2664" b="1"/>
            </a:lvl2pPr>
            <a:lvl3pPr marL="1217889" indent="0">
              <a:buNone/>
              <a:defRPr sz="2397" b="1"/>
            </a:lvl3pPr>
            <a:lvl4pPr marL="1826834" indent="0">
              <a:buNone/>
              <a:defRPr sz="2131" b="1"/>
            </a:lvl4pPr>
            <a:lvl5pPr marL="2435779" indent="0">
              <a:buNone/>
              <a:defRPr sz="2131" b="1"/>
            </a:lvl5pPr>
            <a:lvl6pPr marL="3044723" indent="0">
              <a:buNone/>
              <a:defRPr sz="2131" b="1"/>
            </a:lvl6pPr>
            <a:lvl7pPr marL="3653668" indent="0">
              <a:buNone/>
              <a:defRPr sz="2131" b="1"/>
            </a:lvl7pPr>
            <a:lvl8pPr marL="4262613" indent="0">
              <a:buNone/>
              <a:defRPr sz="2131" b="1"/>
            </a:lvl8pPr>
            <a:lvl9pPr marL="4871557" indent="0">
              <a:buNone/>
              <a:defRPr sz="213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5771" y="3336620"/>
            <a:ext cx="5177789" cy="490766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4207-A2D7-8545-AD0E-055397B88F5B}" type="datetimeFigureOut">
              <a:rPr lang="en-US" smtClean="0"/>
              <a:t>1/31/19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D0D9-0724-E949-BE1B-22592670D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0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4207-A2D7-8545-AD0E-055397B88F5B}" type="datetimeFigureOut">
              <a:rPr lang="en-US" smtClean="0"/>
              <a:t>1/31/19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D0D9-0724-E949-BE1B-22592670D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4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4207-A2D7-8545-AD0E-055397B88F5B}" type="datetimeFigureOut">
              <a:rPr lang="en-US" smtClean="0"/>
              <a:t>1/31/19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D0D9-0724-E949-BE1B-22592670D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44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13" y="608965"/>
            <a:ext cx="3928141" cy="2131378"/>
          </a:xfrm>
        </p:spPr>
        <p:txBody>
          <a:bodyPr anchor="b"/>
          <a:lstStyle>
            <a:lvl1pPr>
              <a:defRPr sz="426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7789" y="1315197"/>
            <a:ext cx="6165771" cy="6491398"/>
          </a:xfrm>
        </p:spPr>
        <p:txBody>
          <a:bodyPr/>
          <a:lstStyle>
            <a:lvl1pPr>
              <a:defRPr sz="4262"/>
            </a:lvl1pPr>
            <a:lvl2pPr>
              <a:defRPr sz="3729"/>
            </a:lvl2pPr>
            <a:lvl3pPr>
              <a:defRPr sz="3197"/>
            </a:lvl3pPr>
            <a:lvl4pPr>
              <a:defRPr sz="2664"/>
            </a:lvl4pPr>
            <a:lvl5pPr>
              <a:defRPr sz="2664"/>
            </a:lvl5pPr>
            <a:lvl6pPr>
              <a:defRPr sz="2664"/>
            </a:lvl6pPr>
            <a:lvl7pPr>
              <a:defRPr sz="2664"/>
            </a:lvl7pPr>
            <a:lvl8pPr>
              <a:defRPr sz="2664"/>
            </a:lvl8pPr>
            <a:lvl9pPr>
              <a:defRPr sz="266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913" y="2740343"/>
            <a:ext cx="3928141" cy="5076823"/>
          </a:xfrm>
        </p:spPr>
        <p:txBody>
          <a:bodyPr/>
          <a:lstStyle>
            <a:lvl1pPr marL="0" indent="0">
              <a:buNone/>
              <a:defRPr sz="2131"/>
            </a:lvl1pPr>
            <a:lvl2pPr marL="608945" indent="0">
              <a:buNone/>
              <a:defRPr sz="1865"/>
            </a:lvl2pPr>
            <a:lvl3pPr marL="1217889" indent="0">
              <a:buNone/>
              <a:defRPr sz="1598"/>
            </a:lvl3pPr>
            <a:lvl4pPr marL="1826834" indent="0">
              <a:buNone/>
              <a:defRPr sz="1332"/>
            </a:lvl4pPr>
            <a:lvl5pPr marL="2435779" indent="0">
              <a:buNone/>
              <a:defRPr sz="1332"/>
            </a:lvl5pPr>
            <a:lvl6pPr marL="3044723" indent="0">
              <a:buNone/>
              <a:defRPr sz="1332"/>
            </a:lvl6pPr>
            <a:lvl7pPr marL="3653668" indent="0">
              <a:buNone/>
              <a:defRPr sz="1332"/>
            </a:lvl7pPr>
            <a:lvl8pPr marL="4262613" indent="0">
              <a:buNone/>
              <a:defRPr sz="1332"/>
            </a:lvl8pPr>
            <a:lvl9pPr marL="4871557" indent="0">
              <a:buNone/>
              <a:defRPr sz="133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4207-A2D7-8545-AD0E-055397B88F5B}" type="datetimeFigureOut">
              <a:rPr lang="en-US" smtClean="0"/>
              <a:t>1/31/19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D0D9-0724-E949-BE1B-22592670D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13" y="608965"/>
            <a:ext cx="3928141" cy="2131378"/>
          </a:xfrm>
        </p:spPr>
        <p:txBody>
          <a:bodyPr anchor="b"/>
          <a:lstStyle>
            <a:lvl1pPr>
              <a:defRPr sz="426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77789" y="1315197"/>
            <a:ext cx="6165771" cy="6491398"/>
          </a:xfrm>
        </p:spPr>
        <p:txBody>
          <a:bodyPr anchor="t"/>
          <a:lstStyle>
            <a:lvl1pPr marL="0" indent="0">
              <a:buNone/>
              <a:defRPr sz="4262"/>
            </a:lvl1pPr>
            <a:lvl2pPr marL="608945" indent="0">
              <a:buNone/>
              <a:defRPr sz="3729"/>
            </a:lvl2pPr>
            <a:lvl3pPr marL="1217889" indent="0">
              <a:buNone/>
              <a:defRPr sz="3197"/>
            </a:lvl3pPr>
            <a:lvl4pPr marL="1826834" indent="0">
              <a:buNone/>
              <a:defRPr sz="2664"/>
            </a:lvl4pPr>
            <a:lvl5pPr marL="2435779" indent="0">
              <a:buNone/>
              <a:defRPr sz="2664"/>
            </a:lvl5pPr>
            <a:lvl6pPr marL="3044723" indent="0">
              <a:buNone/>
              <a:defRPr sz="2664"/>
            </a:lvl6pPr>
            <a:lvl7pPr marL="3653668" indent="0">
              <a:buNone/>
              <a:defRPr sz="2664"/>
            </a:lvl7pPr>
            <a:lvl8pPr marL="4262613" indent="0">
              <a:buNone/>
              <a:defRPr sz="2664"/>
            </a:lvl8pPr>
            <a:lvl9pPr marL="4871557" indent="0">
              <a:buNone/>
              <a:defRPr sz="266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913" y="2740343"/>
            <a:ext cx="3928141" cy="5076823"/>
          </a:xfrm>
        </p:spPr>
        <p:txBody>
          <a:bodyPr/>
          <a:lstStyle>
            <a:lvl1pPr marL="0" indent="0">
              <a:buNone/>
              <a:defRPr sz="2131"/>
            </a:lvl1pPr>
            <a:lvl2pPr marL="608945" indent="0">
              <a:buNone/>
              <a:defRPr sz="1865"/>
            </a:lvl2pPr>
            <a:lvl3pPr marL="1217889" indent="0">
              <a:buNone/>
              <a:defRPr sz="1598"/>
            </a:lvl3pPr>
            <a:lvl4pPr marL="1826834" indent="0">
              <a:buNone/>
              <a:defRPr sz="1332"/>
            </a:lvl4pPr>
            <a:lvl5pPr marL="2435779" indent="0">
              <a:buNone/>
              <a:defRPr sz="1332"/>
            </a:lvl5pPr>
            <a:lvl6pPr marL="3044723" indent="0">
              <a:buNone/>
              <a:defRPr sz="1332"/>
            </a:lvl6pPr>
            <a:lvl7pPr marL="3653668" indent="0">
              <a:buNone/>
              <a:defRPr sz="1332"/>
            </a:lvl7pPr>
            <a:lvl8pPr marL="4262613" indent="0">
              <a:buNone/>
              <a:defRPr sz="1332"/>
            </a:lvl8pPr>
            <a:lvl9pPr marL="4871557" indent="0">
              <a:buNone/>
              <a:defRPr sz="133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4207-A2D7-8545-AD0E-055397B88F5B}" type="datetimeFigureOut">
              <a:rPr lang="en-US" smtClean="0"/>
              <a:t>1/31/19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D0D9-0724-E949-BE1B-22592670D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9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327" y="486328"/>
            <a:ext cx="10504646" cy="1765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327" y="2431631"/>
            <a:ext cx="10504646" cy="5795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327" y="8466307"/>
            <a:ext cx="2740343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F4207-A2D7-8545-AD0E-055397B88F5B}" type="datetimeFigureOut">
              <a:rPr lang="en-US" smtClean="0"/>
              <a:t>1/31/19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4393" y="8466307"/>
            <a:ext cx="4110514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1630" y="8466307"/>
            <a:ext cx="2740343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FD0D9-0724-E949-BE1B-22592670D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17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7889" rtl="0" eaLnBrk="1" latinLnBrk="0" hangingPunct="1">
        <a:lnSpc>
          <a:spcPct val="90000"/>
        </a:lnSpc>
        <a:spcBef>
          <a:spcPct val="0"/>
        </a:spcBef>
        <a:buNone/>
        <a:defRPr sz="5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472" indent="-304472" algn="l" defTabSz="1217889" rtl="0" eaLnBrk="1" latinLnBrk="0" hangingPunct="1">
        <a:lnSpc>
          <a:spcPct val="90000"/>
        </a:lnSpc>
        <a:spcBef>
          <a:spcPts val="1332"/>
        </a:spcBef>
        <a:buFont typeface="Arial" panose="020B0604020202020204" pitchFamily="34" charset="0"/>
        <a:buChar char="•"/>
        <a:defRPr sz="3729" kern="1200">
          <a:solidFill>
            <a:schemeClr val="tx1"/>
          </a:solidFill>
          <a:latin typeface="+mn-lt"/>
          <a:ea typeface="+mn-ea"/>
          <a:cs typeface="+mn-cs"/>
        </a:defRPr>
      </a:lvl1pPr>
      <a:lvl2pPr marL="913417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3197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5"/>
          <p:cNvSpPr>
            <a:spLocks noChangeArrowheads="1"/>
          </p:cNvSpPr>
          <p:nvPr/>
        </p:nvSpPr>
        <p:spPr bwMode="auto">
          <a:xfrm>
            <a:off x="6114577" y="392884"/>
            <a:ext cx="5102354" cy="4210493"/>
          </a:xfrm>
          <a:prstGeom prst="rect">
            <a:avLst/>
          </a:prstGeom>
          <a:noFill/>
          <a:ln w="3175">
            <a:solidFill>
              <a:srgbClr val="D9D9D9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397" dirty="0"/>
          </a:p>
        </p:txBody>
      </p:sp>
      <p:sp>
        <p:nvSpPr>
          <p:cNvPr id="1027" name="Rectangle 12"/>
          <p:cNvSpPr>
            <a:spLocks noChangeArrowheads="1"/>
          </p:cNvSpPr>
          <p:nvPr/>
        </p:nvSpPr>
        <p:spPr bwMode="auto">
          <a:xfrm>
            <a:off x="6351687" y="610338"/>
            <a:ext cx="4628134" cy="3775583"/>
          </a:xfrm>
          <a:prstGeom prst="rect">
            <a:avLst/>
          </a:prstGeom>
          <a:noFill/>
          <a:ln w="28575">
            <a:solidFill>
              <a:srgbClr val="00009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 sz="2397" dirty="0"/>
              <a:t>            </a:t>
            </a: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D781EB30-0052-F442-B6E9-FAEDBACD5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4577" y="4603378"/>
            <a:ext cx="5102354" cy="4210493"/>
          </a:xfrm>
          <a:prstGeom prst="rect">
            <a:avLst/>
          </a:prstGeom>
          <a:noFill/>
          <a:ln w="3175">
            <a:solidFill>
              <a:srgbClr val="D9D9D9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397" dirty="0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E6BDFFB0-FB67-6F4D-AC22-E7EFE91AD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223" y="392884"/>
            <a:ext cx="5102354" cy="4210493"/>
          </a:xfrm>
          <a:prstGeom prst="rect">
            <a:avLst/>
          </a:prstGeom>
          <a:noFill/>
          <a:ln w="3175">
            <a:solidFill>
              <a:srgbClr val="D9D9D9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397" dirty="0"/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05A0414D-0025-734B-95CB-254E782FD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814" y="4603378"/>
            <a:ext cx="5102354" cy="4210493"/>
          </a:xfrm>
          <a:prstGeom prst="rect">
            <a:avLst/>
          </a:prstGeom>
          <a:noFill/>
          <a:ln w="3175">
            <a:solidFill>
              <a:srgbClr val="D9D9D9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397" dirty="0"/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50A00A83-C1BC-E142-9B9A-FFC983F65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8924" y="610338"/>
            <a:ext cx="4628134" cy="3775583"/>
          </a:xfrm>
          <a:prstGeom prst="rect">
            <a:avLst/>
          </a:prstGeom>
          <a:noFill/>
          <a:ln w="28575">
            <a:solidFill>
              <a:srgbClr val="00009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 sz="2397" dirty="0"/>
              <a:t>            </a:t>
            </a:r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2ADD69CB-FA64-AE4D-AA5F-921069932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1687" y="4820830"/>
            <a:ext cx="4628134" cy="3775583"/>
          </a:xfrm>
          <a:prstGeom prst="rect">
            <a:avLst/>
          </a:prstGeom>
          <a:noFill/>
          <a:ln w="28575">
            <a:solidFill>
              <a:srgbClr val="00009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 sz="2397" dirty="0"/>
              <a:t>            </a:t>
            </a: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EEAD7F6C-46D8-EF40-AE2E-77FE7C537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8924" y="4820830"/>
            <a:ext cx="4628134" cy="3775583"/>
          </a:xfrm>
          <a:prstGeom prst="rect">
            <a:avLst/>
          </a:prstGeom>
          <a:noFill/>
          <a:ln w="28575">
            <a:solidFill>
              <a:srgbClr val="00009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 sz="2397" dirty="0"/>
              <a:t>            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80E1ABAA-CC9C-3E47-909E-23478454A9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1858" y="3404437"/>
            <a:ext cx="1672250" cy="95557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AB7A7B1-B8B2-2246-BBAF-B04E5ABB9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1340" y="3401229"/>
            <a:ext cx="1672250" cy="95557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C7E4CC7-DCE6-7944-A7DF-5EFA12C406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1858" y="7597786"/>
            <a:ext cx="1672250" cy="95557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1A1EE43-964A-1C44-BAF3-F2032A6036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1340" y="7612228"/>
            <a:ext cx="1672250" cy="955572"/>
          </a:xfrm>
          <a:prstGeom prst="rect">
            <a:avLst/>
          </a:prstGeom>
        </p:spPr>
      </p:pic>
      <p:sp>
        <p:nvSpPr>
          <p:cNvPr id="14" name="Text Box 19">
            <a:extLst>
              <a:ext uri="{FF2B5EF4-FFF2-40B4-BE49-F238E27FC236}">
                <a16:creationId xmlns:a16="http://schemas.microsoft.com/office/drawing/2014/main" id="{C8A9D17F-6E75-C748-895A-1C1CA551B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730462"/>
            <a:ext cx="4448308" cy="33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>
              <a:lnSpc>
                <a:spcPct val="80000"/>
              </a:lnSpc>
              <a:defRPr/>
            </a:pPr>
            <a:endParaRPr lang="en-US" sz="100" dirty="0">
              <a:solidFill>
                <a:srgbClr val="06076A"/>
              </a:solidFill>
              <a:latin typeface="Avenir Book"/>
              <a:ea typeface="ÇlÇr ñæí©" charset="0"/>
              <a:cs typeface="Avenir Book"/>
            </a:endParaRPr>
          </a:p>
          <a:p>
            <a:pPr algn="ctr" defTabSz="914400">
              <a:lnSpc>
                <a:spcPct val="77000"/>
              </a:lnSpc>
              <a:defRPr/>
            </a:pPr>
            <a:r>
              <a:rPr lang="en-US" sz="2000" dirty="0" err="1">
                <a:solidFill>
                  <a:srgbClr val="06076A"/>
                </a:solidFill>
                <a:latin typeface="Avenir Book" panose="02000503020000020003" pitchFamily="2" charset="0"/>
                <a:ea typeface="ÇlÇr ñæí©" charset="0"/>
                <a:cs typeface="Avenir Book"/>
              </a:rPr>
              <a:t>Molinetto</a:t>
            </a:r>
            <a:endParaRPr lang="en-US" sz="2000" dirty="0">
              <a:solidFill>
                <a:srgbClr val="06076A"/>
              </a:solidFill>
              <a:latin typeface="Avenir Book" panose="02000503020000020003" pitchFamily="2" charset="0"/>
              <a:ea typeface="ÇlÇr ñæí©" charset="0"/>
              <a:cs typeface="Avenir Book"/>
            </a:endParaRPr>
          </a:p>
          <a:p>
            <a:pPr algn="ctr" defTabSz="914400">
              <a:lnSpc>
                <a:spcPct val="77000"/>
              </a:lnSpc>
              <a:defRPr/>
            </a:pPr>
            <a:r>
              <a:rPr lang="en-US" sz="2000" dirty="0" err="1">
                <a:solidFill>
                  <a:srgbClr val="06076A"/>
                </a:solidFill>
                <a:latin typeface="Avenir Book" panose="02000503020000020003" pitchFamily="2" charset="0"/>
                <a:ea typeface="ÇlÇr ñæí©" charset="0"/>
                <a:cs typeface="Avenir Book"/>
              </a:rPr>
              <a:t>Piedmonte</a:t>
            </a:r>
            <a:r>
              <a:rPr lang="en-US" sz="2000" dirty="0">
                <a:solidFill>
                  <a:srgbClr val="06076A"/>
                </a:solidFill>
                <a:latin typeface="Avenir Book" panose="02000503020000020003" pitchFamily="2" charset="0"/>
                <a:ea typeface="ÇlÇr ñæí©" charset="0"/>
                <a:cs typeface="Avenir Book"/>
              </a:rPr>
              <a:t>, Italy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1800" dirty="0">
                <a:solidFill>
                  <a:srgbClr val="06076A"/>
                </a:solidFill>
                <a:latin typeface="Avenir Roman" panose="02000503020000020003" pitchFamily="2" charset="0"/>
              </a:rPr>
              <a:t>Gavi DOCG</a:t>
            </a:r>
          </a:p>
          <a:p>
            <a:pPr algn="ctr">
              <a:lnSpc>
                <a:spcPct val="90000"/>
              </a:lnSpc>
              <a:defRPr/>
            </a:pPr>
            <a:endParaRPr lang="en-US" sz="1800" dirty="0">
              <a:solidFill>
                <a:srgbClr val="06076A"/>
              </a:solidFill>
              <a:latin typeface="Avenir Roman" panose="02000503020000020003" pitchFamily="2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1550" dirty="0">
                <a:solidFill>
                  <a:srgbClr val="06076A"/>
                </a:solidFill>
              </a:rPr>
              <a:t>100% organically farmed </a:t>
            </a:r>
            <a:r>
              <a:rPr lang="en-US" sz="1550" dirty="0" err="1">
                <a:solidFill>
                  <a:srgbClr val="06076A"/>
                </a:solidFill>
              </a:rPr>
              <a:t>cortese</a:t>
            </a:r>
            <a:r>
              <a:rPr lang="en-US" sz="1550" dirty="0">
                <a:solidFill>
                  <a:srgbClr val="06076A"/>
                </a:solidFill>
              </a:rPr>
              <a:t> grapes</a:t>
            </a:r>
          </a:p>
          <a:p>
            <a:pPr algn="ctr" defTabSz="914400">
              <a:defRPr/>
            </a:pPr>
            <a:r>
              <a:rPr lang="en-US" sz="2000" b="1" dirty="0">
                <a:solidFill>
                  <a:srgbClr val="06076A"/>
                </a:solidFill>
              </a:rPr>
              <a:t>HEARTY MINERALS AT THE CORE </a:t>
            </a:r>
          </a:p>
          <a:p>
            <a:pPr algn="ctr" defTabSz="914400">
              <a:defRPr/>
            </a:pPr>
            <a:r>
              <a:rPr lang="en-US" sz="1200" dirty="0">
                <a:solidFill>
                  <a:srgbClr val="06076A"/>
                </a:solidFill>
              </a:rPr>
              <a:t>SUPPLE AND DELICATE w/ GOOD ACID AND MINERALS</a:t>
            </a:r>
          </a:p>
          <a:p>
            <a:pPr algn="ctr" defTabSz="914400">
              <a:defRPr/>
            </a:pPr>
            <a:r>
              <a:rPr lang="en-US" sz="1600" b="1" dirty="0">
                <a:solidFill>
                  <a:srgbClr val="06076A"/>
                </a:solidFill>
                <a:latin typeface="Avenir Medium" panose="02000503020000020003" pitchFamily="2" charset="0"/>
                <a:ea typeface="ÇlÇr ñæí©" charset="0"/>
                <a:cs typeface="Avenir Book"/>
              </a:rPr>
              <a:t>APPLES, APRICOTS &amp; ATTRACTIVE SALINITY</a:t>
            </a:r>
          </a:p>
          <a:p>
            <a:pPr algn="ctr" defTabSz="914400">
              <a:defRPr/>
            </a:pPr>
            <a:r>
              <a:rPr lang="en-US" sz="2000" b="1" spc="300" dirty="0">
                <a:solidFill>
                  <a:srgbClr val="06076A"/>
                </a:solidFill>
                <a:latin typeface="Avenir Medium" panose="02000503020000020003" pitchFamily="2" charset="0"/>
                <a:ea typeface="ÇlÇr ñæí©" charset="0"/>
                <a:cs typeface="Avenir Book"/>
              </a:rPr>
              <a:t>A CLASSIC FRESH </a:t>
            </a:r>
          </a:p>
          <a:p>
            <a:pPr algn="ctr" defTabSz="914400">
              <a:defRPr/>
            </a:pPr>
            <a:r>
              <a:rPr lang="en-US" sz="1600" b="1" dirty="0">
                <a:solidFill>
                  <a:srgbClr val="06076A"/>
                </a:solidFill>
                <a:latin typeface="Avenir Medium" panose="02000503020000020003" pitchFamily="2" charset="0"/>
                <a:ea typeface="ÇlÇr ñæí©" charset="0"/>
                <a:cs typeface="Avenir Book"/>
              </a:rPr>
              <a:t>&amp; EASY ITALIAN WHITE WINE</a:t>
            </a:r>
          </a:p>
          <a:p>
            <a:pPr defTabSz="914400">
              <a:lnSpc>
                <a:spcPct val="90000"/>
              </a:lnSpc>
              <a:defRPr/>
            </a:pPr>
            <a:r>
              <a:rPr lang="en-US" sz="200" i="1" dirty="0">
                <a:solidFill>
                  <a:srgbClr val="06076A"/>
                </a:solidFill>
                <a:latin typeface="Avenir Book"/>
                <a:ea typeface="ÇlÇr ñæí©" charset="0"/>
                <a:cs typeface="Avenir Book"/>
              </a:rPr>
              <a:t>A     </a:t>
            </a:r>
          </a:p>
          <a:p>
            <a:pPr defTabSz="914400">
              <a:lnSpc>
                <a:spcPct val="90000"/>
              </a:lnSpc>
              <a:defRPr/>
            </a:pPr>
            <a:r>
              <a:rPr lang="en-US" sz="900" i="1" dirty="0">
                <a:solidFill>
                  <a:srgbClr val="06076A"/>
                </a:solidFill>
                <a:latin typeface="Avenir Book"/>
                <a:ea typeface="ÇlÇr ñæí©" charset="0"/>
                <a:cs typeface="Avenir Book"/>
              </a:rPr>
              <a:t>    </a:t>
            </a:r>
          </a:p>
          <a:p>
            <a:pPr defTabSz="914400">
              <a:lnSpc>
                <a:spcPct val="90000"/>
              </a:lnSpc>
              <a:defRPr/>
            </a:pPr>
            <a:endParaRPr lang="en-US" sz="1050" i="1" dirty="0">
              <a:solidFill>
                <a:srgbClr val="06076A"/>
              </a:solidFill>
              <a:latin typeface="Avenir Book"/>
              <a:ea typeface="ÇlÇr ñæí©" charset="0"/>
              <a:cs typeface="Avenir Book"/>
            </a:endParaRPr>
          </a:p>
          <a:p>
            <a:pPr defTabSz="914400">
              <a:lnSpc>
                <a:spcPct val="90000"/>
              </a:lnSpc>
              <a:defRPr/>
            </a:pPr>
            <a:r>
              <a:rPr lang="en-US" sz="900" i="1" dirty="0">
                <a:solidFill>
                  <a:srgbClr val="06076A"/>
                </a:solidFill>
                <a:latin typeface="Avenir Book"/>
                <a:ea typeface="ÇlÇr ñæí©" charset="0"/>
                <a:cs typeface="Avenir Book"/>
              </a:rPr>
              <a:t>    PAIRING: LIGHTER STYLE FARE</a:t>
            </a:r>
            <a:r>
              <a:rPr lang="en-US" sz="900" i="1" dirty="0">
                <a:solidFill>
                  <a:srgbClr val="06076A"/>
                </a:solidFill>
                <a:latin typeface="Avenir Book"/>
                <a:ea typeface="ÇlÇr ñæí©" charset="0"/>
                <a:cs typeface="+mn-cs"/>
              </a:rPr>
              <a:t>,</a:t>
            </a:r>
          </a:p>
          <a:p>
            <a:pPr defTabSz="914400">
              <a:lnSpc>
                <a:spcPct val="90000"/>
              </a:lnSpc>
              <a:defRPr/>
            </a:pPr>
            <a:r>
              <a:rPr lang="en-US" sz="900" i="1" dirty="0">
                <a:solidFill>
                  <a:srgbClr val="06076A"/>
                </a:solidFill>
                <a:latin typeface="Avenir Book"/>
                <a:ea typeface="ÇlÇr ñæí©" charset="0"/>
                <a:cs typeface="+mn-cs"/>
              </a:rPr>
              <a:t>    OYSTERS, GRILLED VEGGIES,</a:t>
            </a:r>
          </a:p>
          <a:p>
            <a:pPr defTabSz="914400">
              <a:lnSpc>
                <a:spcPct val="90000"/>
              </a:lnSpc>
              <a:defRPr/>
            </a:pPr>
            <a:r>
              <a:rPr lang="en-US" sz="900" i="1" dirty="0">
                <a:solidFill>
                  <a:srgbClr val="06076A"/>
                </a:solidFill>
                <a:latin typeface="Avenir Book"/>
                <a:ea typeface="ÇlÇr ñæí©" charset="0"/>
              </a:rPr>
              <a:t>    SWARDFISH, CARPACCIO, </a:t>
            </a:r>
          </a:p>
          <a:p>
            <a:pPr defTabSz="914400">
              <a:lnSpc>
                <a:spcPct val="90000"/>
              </a:lnSpc>
              <a:defRPr/>
            </a:pPr>
            <a:r>
              <a:rPr lang="en-US" sz="900" i="1" dirty="0">
                <a:solidFill>
                  <a:srgbClr val="06076A"/>
                </a:solidFill>
                <a:latin typeface="Avenir Book"/>
                <a:ea typeface="ÇlÇr ñæí©" charset="0"/>
                <a:cs typeface="Avenir Book"/>
              </a:rPr>
              <a:t>    SEAFOOD SALAD.</a:t>
            </a:r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id="{2236DA4F-0187-294F-8ECF-B9E0E851D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8837" y="5016452"/>
            <a:ext cx="4448308" cy="33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>
              <a:lnSpc>
                <a:spcPct val="80000"/>
              </a:lnSpc>
              <a:defRPr/>
            </a:pPr>
            <a:endParaRPr lang="en-US" sz="100" dirty="0">
              <a:solidFill>
                <a:srgbClr val="06076A"/>
              </a:solidFill>
              <a:latin typeface="Avenir Book"/>
              <a:ea typeface="ÇlÇr ñæí©" charset="0"/>
              <a:cs typeface="Avenir Book"/>
            </a:endParaRPr>
          </a:p>
          <a:p>
            <a:pPr algn="ctr" defTabSz="914400">
              <a:lnSpc>
                <a:spcPct val="77000"/>
              </a:lnSpc>
              <a:defRPr/>
            </a:pPr>
            <a:r>
              <a:rPr lang="en-US" sz="2000" dirty="0" err="1">
                <a:solidFill>
                  <a:srgbClr val="06076A"/>
                </a:solidFill>
                <a:latin typeface="Avenir Book" panose="02000503020000020003" pitchFamily="2" charset="0"/>
                <a:ea typeface="ÇlÇr ñæí©" charset="0"/>
                <a:cs typeface="Avenir Book"/>
              </a:rPr>
              <a:t>Molinetto</a:t>
            </a:r>
            <a:endParaRPr lang="en-US" sz="2000" dirty="0">
              <a:solidFill>
                <a:srgbClr val="06076A"/>
              </a:solidFill>
              <a:latin typeface="Avenir Book" panose="02000503020000020003" pitchFamily="2" charset="0"/>
              <a:ea typeface="ÇlÇr ñæí©" charset="0"/>
              <a:cs typeface="Avenir Book"/>
            </a:endParaRPr>
          </a:p>
          <a:p>
            <a:pPr algn="ctr" defTabSz="914400">
              <a:lnSpc>
                <a:spcPct val="77000"/>
              </a:lnSpc>
              <a:defRPr/>
            </a:pPr>
            <a:r>
              <a:rPr lang="en-US" sz="2000" dirty="0" err="1">
                <a:solidFill>
                  <a:srgbClr val="06076A"/>
                </a:solidFill>
                <a:latin typeface="Avenir Book" panose="02000503020000020003" pitchFamily="2" charset="0"/>
                <a:ea typeface="ÇlÇr ñæí©" charset="0"/>
                <a:cs typeface="Avenir Book"/>
              </a:rPr>
              <a:t>Piedmonte</a:t>
            </a:r>
            <a:r>
              <a:rPr lang="en-US" sz="2000" dirty="0">
                <a:solidFill>
                  <a:srgbClr val="06076A"/>
                </a:solidFill>
                <a:latin typeface="Avenir Book" panose="02000503020000020003" pitchFamily="2" charset="0"/>
                <a:ea typeface="ÇlÇr ñæí©" charset="0"/>
                <a:cs typeface="Avenir Book"/>
              </a:rPr>
              <a:t>, Italy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1800" dirty="0">
                <a:solidFill>
                  <a:srgbClr val="06076A"/>
                </a:solidFill>
                <a:latin typeface="Avenir Roman" panose="02000503020000020003" pitchFamily="2" charset="0"/>
              </a:rPr>
              <a:t>Gavi DOCG</a:t>
            </a:r>
          </a:p>
          <a:p>
            <a:pPr algn="ctr">
              <a:lnSpc>
                <a:spcPct val="90000"/>
              </a:lnSpc>
              <a:defRPr/>
            </a:pPr>
            <a:endParaRPr lang="en-US" sz="1800" dirty="0">
              <a:solidFill>
                <a:srgbClr val="06076A"/>
              </a:solidFill>
              <a:latin typeface="Avenir Roman" panose="02000503020000020003" pitchFamily="2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1550" dirty="0">
                <a:solidFill>
                  <a:srgbClr val="06076A"/>
                </a:solidFill>
              </a:rPr>
              <a:t>100% organically farmed </a:t>
            </a:r>
            <a:r>
              <a:rPr lang="en-US" sz="1550" dirty="0" err="1">
                <a:solidFill>
                  <a:srgbClr val="06076A"/>
                </a:solidFill>
              </a:rPr>
              <a:t>cortese</a:t>
            </a:r>
            <a:r>
              <a:rPr lang="en-US" sz="1550" dirty="0">
                <a:solidFill>
                  <a:srgbClr val="06076A"/>
                </a:solidFill>
              </a:rPr>
              <a:t> grapes</a:t>
            </a:r>
          </a:p>
          <a:p>
            <a:pPr algn="ctr" defTabSz="914400">
              <a:defRPr/>
            </a:pPr>
            <a:r>
              <a:rPr lang="en-US" sz="2000" b="1" dirty="0">
                <a:solidFill>
                  <a:srgbClr val="06076A"/>
                </a:solidFill>
              </a:rPr>
              <a:t>HEARTY MINERALS AT THE CORE </a:t>
            </a:r>
          </a:p>
          <a:p>
            <a:pPr algn="ctr" defTabSz="914400">
              <a:defRPr/>
            </a:pPr>
            <a:r>
              <a:rPr lang="en-US" sz="1200" dirty="0">
                <a:solidFill>
                  <a:srgbClr val="06076A"/>
                </a:solidFill>
              </a:rPr>
              <a:t>SUPPLE AND DELICATE w/ GOOD ACID AND MINERALS</a:t>
            </a:r>
          </a:p>
          <a:p>
            <a:pPr algn="ctr" defTabSz="914400">
              <a:defRPr/>
            </a:pPr>
            <a:r>
              <a:rPr lang="en-US" sz="1600" b="1" dirty="0">
                <a:solidFill>
                  <a:srgbClr val="06076A"/>
                </a:solidFill>
                <a:latin typeface="Avenir Medium" panose="02000503020000020003" pitchFamily="2" charset="0"/>
                <a:ea typeface="ÇlÇr ñæí©" charset="0"/>
                <a:cs typeface="Avenir Book"/>
              </a:rPr>
              <a:t>APPLES, APRICOTS &amp; ATTRACTIVE SALINITY</a:t>
            </a:r>
          </a:p>
          <a:p>
            <a:pPr algn="ctr" defTabSz="914400">
              <a:defRPr/>
            </a:pPr>
            <a:r>
              <a:rPr lang="en-US" sz="2000" b="1" spc="300" dirty="0">
                <a:solidFill>
                  <a:srgbClr val="06076A"/>
                </a:solidFill>
                <a:latin typeface="Avenir Medium" panose="02000503020000020003" pitchFamily="2" charset="0"/>
                <a:ea typeface="ÇlÇr ñæí©" charset="0"/>
                <a:cs typeface="Avenir Book"/>
              </a:rPr>
              <a:t>A CLASSIC FRESH </a:t>
            </a:r>
          </a:p>
          <a:p>
            <a:pPr algn="ctr" defTabSz="914400">
              <a:defRPr/>
            </a:pPr>
            <a:r>
              <a:rPr lang="en-US" sz="1600" b="1" dirty="0">
                <a:solidFill>
                  <a:srgbClr val="06076A"/>
                </a:solidFill>
                <a:latin typeface="Avenir Medium" panose="02000503020000020003" pitchFamily="2" charset="0"/>
                <a:ea typeface="ÇlÇr ñæí©" charset="0"/>
                <a:cs typeface="Avenir Book"/>
              </a:rPr>
              <a:t>&amp; EASY ITALIAN WHITE WINE</a:t>
            </a:r>
          </a:p>
          <a:p>
            <a:pPr defTabSz="914400">
              <a:lnSpc>
                <a:spcPct val="90000"/>
              </a:lnSpc>
              <a:defRPr/>
            </a:pPr>
            <a:r>
              <a:rPr lang="en-US" sz="200" i="1" dirty="0">
                <a:solidFill>
                  <a:srgbClr val="06076A"/>
                </a:solidFill>
                <a:latin typeface="Avenir Book"/>
                <a:ea typeface="ÇlÇr ñæí©" charset="0"/>
                <a:cs typeface="Avenir Book"/>
              </a:rPr>
              <a:t>A     </a:t>
            </a:r>
          </a:p>
          <a:p>
            <a:pPr defTabSz="914400">
              <a:lnSpc>
                <a:spcPct val="90000"/>
              </a:lnSpc>
              <a:defRPr/>
            </a:pPr>
            <a:r>
              <a:rPr lang="en-US" sz="900" i="1" dirty="0">
                <a:solidFill>
                  <a:srgbClr val="06076A"/>
                </a:solidFill>
                <a:latin typeface="Avenir Book"/>
                <a:ea typeface="ÇlÇr ñæí©" charset="0"/>
                <a:cs typeface="Avenir Book"/>
              </a:rPr>
              <a:t>    </a:t>
            </a:r>
          </a:p>
          <a:p>
            <a:pPr defTabSz="914400">
              <a:lnSpc>
                <a:spcPct val="90000"/>
              </a:lnSpc>
              <a:defRPr/>
            </a:pPr>
            <a:endParaRPr lang="en-US" sz="1050" i="1" dirty="0">
              <a:solidFill>
                <a:srgbClr val="06076A"/>
              </a:solidFill>
              <a:latin typeface="Avenir Book"/>
              <a:ea typeface="ÇlÇr ñæí©" charset="0"/>
              <a:cs typeface="Avenir Book"/>
            </a:endParaRPr>
          </a:p>
          <a:p>
            <a:pPr defTabSz="914400">
              <a:lnSpc>
                <a:spcPct val="90000"/>
              </a:lnSpc>
              <a:defRPr/>
            </a:pPr>
            <a:r>
              <a:rPr lang="en-US" sz="900" i="1" dirty="0">
                <a:solidFill>
                  <a:srgbClr val="06076A"/>
                </a:solidFill>
                <a:latin typeface="Avenir Book"/>
                <a:ea typeface="ÇlÇr ñæí©" charset="0"/>
                <a:cs typeface="Avenir Book"/>
              </a:rPr>
              <a:t>    PAIRING: LIGHTER STYLE FARE</a:t>
            </a:r>
            <a:r>
              <a:rPr lang="en-US" sz="900" i="1" dirty="0">
                <a:solidFill>
                  <a:srgbClr val="06076A"/>
                </a:solidFill>
                <a:latin typeface="Avenir Book"/>
                <a:ea typeface="ÇlÇr ñæí©" charset="0"/>
                <a:cs typeface="+mn-cs"/>
              </a:rPr>
              <a:t>,</a:t>
            </a:r>
          </a:p>
          <a:p>
            <a:pPr defTabSz="914400">
              <a:lnSpc>
                <a:spcPct val="90000"/>
              </a:lnSpc>
              <a:defRPr/>
            </a:pPr>
            <a:r>
              <a:rPr lang="en-US" sz="900" i="1" dirty="0">
                <a:solidFill>
                  <a:srgbClr val="06076A"/>
                </a:solidFill>
                <a:latin typeface="Avenir Book"/>
                <a:ea typeface="ÇlÇr ñæí©" charset="0"/>
                <a:cs typeface="+mn-cs"/>
              </a:rPr>
              <a:t>    OYSTERS, GRILLED VEGGIES,</a:t>
            </a:r>
          </a:p>
          <a:p>
            <a:pPr defTabSz="914400">
              <a:lnSpc>
                <a:spcPct val="90000"/>
              </a:lnSpc>
              <a:defRPr/>
            </a:pPr>
            <a:r>
              <a:rPr lang="en-US" sz="900" i="1" dirty="0">
                <a:solidFill>
                  <a:srgbClr val="06076A"/>
                </a:solidFill>
                <a:latin typeface="Avenir Book"/>
                <a:ea typeface="ÇlÇr ñæí©" charset="0"/>
              </a:rPr>
              <a:t>    SWARDFISH, CARPACCIO, </a:t>
            </a:r>
          </a:p>
          <a:p>
            <a:pPr defTabSz="914400">
              <a:lnSpc>
                <a:spcPct val="90000"/>
              </a:lnSpc>
              <a:defRPr/>
            </a:pPr>
            <a:r>
              <a:rPr lang="en-US" sz="900" i="1" dirty="0">
                <a:solidFill>
                  <a:srgbClr val="06076A"/>
                </a:solidFill>
                <a:latin typeface="Avenir Book"/>
                <a:ea typeface="ÇlÇr ñæí©" charset="0"/>
                <a:cs typeface="Avenir Book"/>
              </a:rPr>
              <a:t>    SEAFOOD SALAD.</a:t>
            </a:r>
          </a:p>
        </p:txBody>
      </p:sp>
      <p:sp>
        <p:nvSpPr>
          <p:cNvPr id="16" name="Text Box 19">
            <a:extLst>
              <a:ext uri="{FF2B5EF4-FFF2-40B4-BE49-F238E27FC236}">
                <a16:creationId xmlns:a16="http://schemas.microsoft.com/office/drawing/2014/main" id="{02F252B0-02EA-8443-A7C6-8FEBF0571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888" y="5016452"/>
            <a:ext cx="4448308" cy="33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>
              <a:lnSpc>
                <a:spcPct val="80000"/>
              </a:lnSpc>
              <a:defRPr/>
            </a:pPr>
            <a:endParaRPr lang="en-US" sz="100" dirty="0">
              <a:solidFill>
                <a:srgbClr val="06076A"/>
              </a:solidFill>
              <a:latin typeface="Avenir Book"/>
              <a:ea typeface="ÇlÇr ñæí©" charset="0"/>
              <a:cs typeface="Avenir Book"/>
            </a:endParaRPr>
          </a:p>
          <a:p>
            <a:pPr algn="ctr" defTabSz="914400">
              <a:lnSpc>
                <a:spcPct val="77000"/>
              </a:lnSpc>
              <a:defRPr/>
            </a:pPr>
            <a:r>
              <a:rPr lang="en-US" sz="2000" dirty="0" err="1">
                <a:solidFill>
                  <a:srgbClr val="06076A"/>
                </a:solidFill>
                <a:latin typeface="Avenir Book" panose="02000503020000020003" pitchFamily="2" charset="0"/>
                <a:ea typeface="ÇlÇr ñæí©" charset="0"/>
                <a:cs typeface="Avenir Book"/>
              </a:rPr>
              <a:t>Molinetto</a:t>
            </a:r>
            <a:endParaRPr lang="en-US" sz="2000" dirty="0">
              <a:solidFill>
                <a:srgbClr val="06076A"/>
              </a:solidFill>
              <a:latin typeface="Avenir Book" panose="02000503020000020003" pitchFamily="2" charset="0"/>
              <a:ea typeface="ÇlÇr ñæí©" charset="0"/>
              <a:cs typeface="Avenir Book"/>
            </a:endParaRPr>
          </a:p>
          <a:p>
            <a:pPr algn="ctr" defTabSz="914400">
              <a:lnSpc>
                <a:spcPct val="77000"/>
              </a:lnSpc>
              <a:defRPr/>
            </a:pPr>
            <a:r>
              <a:rPr lang="en-US" sz="2000" dirty="0" err="1">
                <a:solidFill>
                  <a:srgbClr val="06076A"/>
                </a:solidFill>
                <a:latin typeface="Avenir Book" panose="02000503020000020003" pitchFamily="2" charset="0"/>
                <a:ea typeface="ÇlÇr ñæí©" charset="0"/>
                <a:cs typeface="Avenir Book"/>
              </a:rPr>
              <a:t>Piedmonte</a:t>
            </a:r>
            <a:r>
              <a:rPr lang="en-US" sz="2000" dirty="0">
                <a:solidFill>
                  <a:srgbClr val="06076A"/>
                </a:solidFill>
                <a:latin typeface="Avenir Book" panose="02000503020000020003" pitchFamily="2" charset="0"/>
                <a:ea typeface="ÇlÇr ñæí©" charset="0"/>
                <a:cs typeface="Avenir Book"/>
              </a:rPr>
              <a:t>, Italy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1800" dirty="0">
                <a:solidFill>
                  <a:srgbClr val="06076A"/>
                </a:solidFill>
                <a:latin typeface="Avenir Roman" panose="02000503020000020003" pitchFamily="2" charset="0"/>
              </a:rPr>
              <a:t>Gavi DOCG</a:t>
            </a:r>
          </a:p>
          <a:p>
            <a:pPr algn="ctr">
              <a:lnSpc>
                <a:spcPct val="90000"/>
              </a:lnSpc>
              <a:defRPr/>
            </a:pPr>
            <a:endParaRPr lang="en-US" sz="1800" dirty="0">
              <a:solidFill>
                <a:srgbClr val="06076A"/>
              </a:solidFill>
              <a:latin typeface="Avenir Roman" panose="02000503020000020003" pitchFamily="2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1550" dirty="0">
                <a:solidFill>
                  <a:srgbClr val="06076A"/>
                </a:solidFill>
              </a:rPr>
              <a:t>100% organically farmed </a:t>
            </a:r>
            <a:r>
              <a:rPr lang="en-US" sz="1550" dirty="0" err="1">
                <a:solidFill>
                  <a:srgbClr val="06076A"/>
                </a:solidFill>
              </a:rPr>
              <a:t>cortese</a:t>
            </a:r>
            <a:r>
              <a:rPr lang="en-US" sz="1550" dirty="0">
                <a:solidFill>
                  <a:srgbClr val="06076A"/>
                </a:solidFill>
              </a:rPr>
              <a:t> grapes</a:t>
            </a:r>
          </a:p>
          <a:p>
            <a:pPr algn="ctr" defTabSz="914400">
              <a:defRPr/>
            </a:pPr>
            <a:r>
              <a:rPr lang="en-US" sz="2000" b="1" dirty="0">
                <a:solidFill>
                  <a:srgbClr val="06076A"/>
                </a:solidFill>
              </a:rPr>
              <a:t>HEARTY MINERALS AT THE CORE </a:t>
            </a:r>
          </a:p>
          <a:p>
            <a:pPr algn="ctr" defTabSz="914400">
              <a:defRPr/>
            </a:pPr>
            <a:r>
              <a:rPr lang="en-US" sz="1200" dirty="0">
                <a:solidFill>
                  <a:srgbClr val="06076A"/>
                </a:solidFill>
              </a:rPr>
              <a:t>SUPPLE AND DELICATE w/ GOOD ACID AND MINERALS</a:t>
            </a:r>
          </a:p>
          <a:p>
            <a:pPr algn="ctr" defTabSz="914400">
              <a:defRPr/>
            </a:pPr>
            <a:r>
              <a:rPr lang="en-US" sz="1600" b="1" dirty="0">
                <a:solidFill>
                  <a:srgbClr val="06076A"/>
                </a:solidFill>
                <a:latin typeface="Avenir Medium" panose="02000503020000020003" pitchFamily="2" charset="0"/>
                <a:ea typeface="ÇlÇr ñæí©" charset="0"/>
                <a:cs typeface="Avenir Book"/>
              </a:rPr>
              <a:t>APPLES, APRICOTS &amp; ATTRACTIVE SALINITY</a:t>
            </a:r>
          </a:p>
          <a:p>
            <a:pPr algn="ctr" defTabSz="914400">
              <a:defRPr/>
            </a:pPr>
            <a:r>
              <a:rPr lang="en-US" sz="2000" b="1" spc="300" dirty="0">
                <a:solidFill>
                  <a:srgbClr val="06076A"/>
                </a:solidFill>
                <a:latin typeface="Avenir Medium" panose="02000503020000020003" pitchFamily="2" charset="0"/>
                <a:ea typeface="ÇlÇr ñæí©" charset="0"/>
                <a:cs typeface="Avenir Book"/>
              </a:rPr>
              <a:t>A CLASSIC FRESH </a:t>
            </a:r>
          </a:p>
          <a:p>
            <a:pPr algn="ctr" defTabSz="914400">
              <a:defRPr/>
            </a:pPr>
            <a:r>
              <a:rPr lang="en-US" sz="1600" b="1" dirty="0">
                <a:solidFill>
                  <a:srgbClr val="06076A"/>
                </a:solidFill>
                <a:latin typeface="Avenir Medium" panose="02000503020000020003" pitchFamily="2" charset="0"/>
                <a:ea typeface="ÇlÇr ñæí©" charset="0"/>
                <a:cs typeface="Avenir Book"/>
              </a:rPr>
              <a:t>&amp; EASY ITALIAN WHITE WINE</a:t>
            </a:r>
          </a:p>
          <a:p>
            <a:pPr defTabSz="914400">
              <a:lnSpc>
                <a:spcPct val="90000"/>
              </a:lnSpc>
              <a:defRPr/>
            </a:pPr>
            <a:r>
              <a:rPr lang="en-US" sz="200" i="1" dirty="0">
                <a:solidFill>
                  <a:srgbClr val="06076A"/>
                </a:solidFill>
                <a:latin typeface="Avenir Book"/>
                <a:ea typeface="ÇlÇr ñæí©" charset="0"/>
                <a:cs typeface="Avenir Book"/>
              </a:rPr>
              <a:t>A     </a:t>
            </a:r>
          </a:p>
          <a:p>
            <a:pPr defTabSz="914400">
              <a:lnSpc>
                <a:spcPct val="90000"/>
              </a:lnSpc>
              <a:defRPr/>
            </a:pPr>
            <a:r>
              <a:rPr lang="en-US" sz="900" i="1" dirty="0">
                <a:solidFill>
                  <a:srgbClr val="06076A"/>
                </a:solidFill>
                <a:latin typeface="Avenir Book"/>
                <a:ea typeface="ÇlÇr ñæí©" charset="0"/>
                <a:cs typeface="Avenir Book"/>
              </a:rPr>
              <a:t>    </a:t>
            </a:r>
          </a:p>
          <a:p>
            <a:pPr defTabSz="914400">
              <a:lnSpc>
                <a:spcPct val="90000"/>
              </a:lnSpc>
              <a:defRPr/>
            </a:pPr>
            <a:endParaRPr lang="en-US" sz="1050" i="1" dirty="0">
              <a:solidFill>
                <a:srgbClr val="06076A"/>
              </a:solidFill>
              <a:latin typeface="Avenir Book"/>
              <a:ea typeface="ÇlÇr ñæí©" charset="0"/>
              <a:cs typeface="Avenir Book"/>
            </a:endParaRPr>
          </a:p>
          <a:p>
            <a:pPr defTabSz="914400">
              <a:lnSpc>
                <a:spcPct val="90000"/>
              </a:lnSpc>
              <a:defRPr/>
            </a:pPr>
            <a:r>
              <a:rPr lang="en-US" sz="900" i="1" dirty="0">
                <a:solidFill>
                  <a:srgbClr val="06076A"/>
                </a:solidFill>
                <a:latin typeface="Avenir Book"/>
                <a:ea typeface="ÇlÇr ñæí©" charset="0"/>
                <a:cs typeface="Avenir Book"/>
              </a:rPr>
              <a:t>    PAIRING: LIGHTER STYLE FARE</a:t>
            </a:r>
            <a:r>
              <a:rPr lang="en-US" sz="900" i="1" dirty="0">
                <a:solidFill>
                  <a:srgbClr val="06076A"/>
                </a:solidFill>
                <a:latin typeface="Avenir Book"/>
                <a:ea typeface="ÇlÇr ñæí©" charset="0"/>
                <a:cs typeface="+mn-cs"/>
              </a:rPr>
              <a:t>,</a:t>
            </a:r>
          </a:p>
          <a:p>
            <a:pPr defTabSz="914400">
              <a:lnSpc>
                <a:spcPct val="90000"/>
              </a:lnSpc>
              <a:defRPr/>
            </a:pPr>
            <a:r>
              <a:rPr lang="en-US" sz="900" i="1" dirty="0">
                <a:solidFill>
                  <a:srgbClr val="06076A"/>
                </a:solidFill>
                <a:latin typeface="Avenir Book"/>
                <a:ea typeface="ÇlÇr ñæí©" charset="0"/>
                <a:cs typeface="+mn-cs"/>
              </a:rPr>
              <a:t>    OYSTERS, GRILLED VEGGIES,</a:t>
            </a:r>
          </a:p>
          <a:p>
            <a:pPr defTabSz="914400">
              <a:lnSpc>
                <a:spcPct val="90000"/>
              </a:lnSpc>
              <a:defRPr/>
            </a:pPr>
            <a:r>
              <a:rPr lang="en-US" sz="900" i="1" dirty="0">
                <a:solidFill>
                  <a:srgbClr val="06076A"/>
                </a:solidFill>
                <a:latin typeface="Avenir Book"/>
                <a:ea typeface="ÇlÇr ñæí©" charset="0"/>
              </a:rPr>
              <a:t>    SWARDFISH, CARPACCIO, </a:t>
            </a:r>
          </a:p>
          <a:p>
            <a:pPr defTabSz="914400">
              <a:lnSpc>
                <a:spcPct val="90000"/>
              </a:lnSpc>
              <a:defRPr/>
            </a:pPr>
            <a:r>
              <a:rPr lang="en-US" sz="900" i="1" dirty="0">
                <a:solidFill>
                  <a:srgbClr val="06076A"/>
                </a:solidFill>
                <a:latin typeface="Avenir Book"/>
                <a:ea typeface="ÇlÇr ñæí©" charset="0"/>
                <a:cs typeface="Avenir Book"/>
              </a:rPr>
              <a:t>    SEAFOOD SALAD.</a:t>
            </a:r>
          </a:p>
        </p:txBody>
      </p:sp>
      <p:sp>
        <p:nvSpPr>
          <p:cNvPr id="23" name="Text Box 19">
            <a:extLst>
              <a:ext uri="{FF2B5EF4-FFF2-40B4-BE49-F238E27FC236}">
                <a16:creationId xmlns:a16="http://schemas.microsoft.com/office/drawing/2014/main" id="{2A539378-A4BC-1343-9472-0A8C5C279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1600" y="805960"/>
            <a:ext cx="4448308" cy="33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>
              <a:lnSpc>
                <a:spcPct val="80000"/>
              </a:lnSpc>
              <a:defRPr/>
            </a:pPr>
            <a:endParaRPr lang="en-US" sz="100" dirty="0">
              <a:solidFill>
                <a:srgbClr val="06076A"/>
              </a:solidFill>
              <a:latin typeface="Avenir Book"/>
              <a:ea typeface="ÇlÇr ñæí©" charset="0"/>
              <a:cs typeface="Avenir Book"/>
            </a:endParaRPr>
          </a:p>
          <a:p>
            <a:pPr algn="ctr" defTabSz="914400">
              <a:lnSpc>
                <a:spcPct val="77000"/>
              </a:lnSpc>
              <a:defRPr/>
            </a:pPr>
            <a:r>
              <a:rPr lang="en-US" sz="2000" dirty="0" err="1">
                <a:solidFill>
                  <a:srgbClr val="06076A"/>
                </a:solidFill>
                <a:latin typeface="Avenir Book" panose="02000503020000020003" pitchFamily="2" charset="0"/>
                <a:ea typeface="ÇlÇr ñæí©" charset="0"/>
                <a:cs typeface="Avenir Book"/>
              </a:rPr>
              <a:t>Molinetto</a:t>
            </a:r>
            <a:endParaRPr lang="en-US" sz="2000" dirty="0">
              <a:solidFill>
                <a:srgbClr val="06076A"/>
              </a:solidFill>
              <a:latin typeface="Avenir Book" panose="02000503020000020003" pitchFamily="2" charset="0"/>
              <a:ea typeface="ÇlÇr ñæí©" charset="0"/>
              <a:cs typeface="Avenir Book"/>
            </a:endParaRPr>
          </a:p>
          <a:p>
            <a:pPr algn="ctr" defTabSz="914400">
              <a:lnSpc>
                <a:spcPct val="77000"/>
              </a:lnSpc>
              <a:defRPr/>
            </a:pPr>
            <a:r>
              <a:rPr lang="en-US" sz="2000" dirty="0" err="1">
                <a:solidFill>
                  <a:srgbClr val="06076A"/>
                </a:solidFill>
                <a:latin typeface="Avenir Book" panose="02000503020000020003" pitchFamily="2" charset="0"/>
                <a:ea typeface="ÇlÇr ñæí©" charset="0"/>
                <a:cs typeface="Avenir Book"/>
              </a:rPr>
              <a:t>Piedmonte</a:t>
            </a:r>
            <a:r>
              <a:rPr lang="en-US" sz="2000" dirty="0">
                <a:solidFill>
                  <a:srgbClr val="06076A"/>
                </a:solidFill>
                <a:latin typeface="Avenir Book" panose="02000503020000020003" pitchFamily="2" charset="0"/>
                <a:ea typeface="ÇlÇr ñæí©" charset="0"/>
                <a:cs typeface="Avenir Book"/>
              </a:rPr>
              <a:t>, Italy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1800" dirty="0">
                <a:solidFill>
                  <a:srgbClr val="06076A"/>
                </a:solidFill>
                <a:latin typeface="Avenir Roman" panose="02000503020000020003" pitchFamily="2" charset="0"/>
              </a:rPr>
              <a:t>Gavi DOCG</a:t>
            </a:r>
          </a:p>
          <a:p>
            <a:pPr algn="ctr">
              <a:lnSpc>
                <a:spcPct val="90000"/>
              </a:lnSpc>
              <a:defRPr/>
            </a:pPr>
            <a:endParaRPr lang="en-US" sz="1800" dirty="0">
              <a:solidFill>
                <a:srgbClr val="06076A"/>
              </a:solidFill>
              <a:latin typeface="Avenir Roman" panose="02000503020000020003" pitchFamily="2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1550" dirty="0">
                <a:solidFill>
                  <a:srgbClr val="06076A"/>
                </a:solidFill>
              </a:rPr>
              <a:t>100% organically farmed </a:t>
            </a:r>
            <a:r>
              <a:rPr lang="en-US" sz="1550" dirty="0" err="1">
                <a:solidFill>
                  <a:srgbClr val="06076A"/>
                </a:solidFill>
              </a:rPr>
              <a:t>cortese</a:t>
            </a:r>
            <a:r>
              <a:rPr lang="en-US" sz="1550" dirty="0">
                <a:solidFill>
                  <a:srgbClr val="06076A"/>
                </a:solidFill>
              </a:rPr>
              <a:t> grapes</a:t>
            </a:r>
          </a:p>
          <a:p>
            <a:pPr algn="ctr" defTabSz="914400">
              <a:defRPr/>
            </a:pPr>
            <a:r>
              <a:rPr lang="en-US" sz="2000" b="1" dirty="0">
                <a:solidFill>
                  <a:srgbClr val="06076A"/>
                </a:solidFill>
              </a:rPr>
              <a:t>HEARTY MINERALS AT THE CORE </a:t>
            </a:r>
          </a:p>
          <a:p>
            <a:pPr algn="ctr" defTabSz="914400">
              <a:defRPr/>
            </a:pPr>
            <a:r>
              <a:rPr lang="en-US" sz="1200" dirty="0">
                <a:solidFill>
                  <a:srgbClr val="06076A"/>
                </a:solidFill>
              </a:rPr>
              <a:t>SUPPLE AND DELICATE w/ GOOD ACID AND MINERALS</a:t>
            </a:r>
          </a:p>
          <a:p>
            <a:pPr algn="ctr" defTabSz="914400">
              <a:defRPr/>
            </a:pPr>
            <a:r>
              <a:rPr lang="en-US" sz="1600" b="1" dirty="0">
                <a:solidFill>
                  <a:srgbClr val="06076A"/>
                </a:solidFill>
                <a:latin typeface="Avenir Medium" panose="02000503020000020003" pitchFamily="2" charset="0"/>
                <a:ea typeface="ÇlÇr ñæí©" charset="0"/>
                <a:cs typeface="Avenir Book"/>
              </a:rPr>
              <a:t>APPLES, APRICOTS &amp; ATTRACTIVE SALINITY</a:t>
            </a:r>
          </a:p>
          <a:p>
            <a:pPr algn="ctr" defTabSz="914400">
              <a:defRPr/>
            </a:pPr>
            <a:r>
              <a:rPr lang="en-US" sz="2000" b="1" spc="300" dirty="0">
                <a:solidFill>
                  <a:srgbClr val="06076A"/>
                </a:solidFill>
                <a:latin typeface="Avenir Medium" panose="02000503020000020003" pitchFamily="2" charset="0"/>
                <a:ea typeface="ÇlÇr ñæí©" charset="0"/>
                <a:cs typeface="Avenir Book"/>
              </a:rPr>
              <a:t>A CLASSIC FRESH </a:t>
            </a:r>
          </a:p>
          <a:p>
            <a:pPr algn="ctr" defTabSz="914400">
              <a:defRPr/>
            </a:pPr>
            <a:r>
              <a:rPr lang="en-US" sz="1600" b="1" dirty="0">
                <a:solidFill>
                  <a:srgbClr val="06076A"/>
                </a:solidFill>
                <a:latin typeface="Avenir Medium" panose="02000503020000020003" pitchFamily="2" charset="0"/>
                <a:ea typeface="ÇlÇr ñæí©" charset="0"/>
                <a:cs typeface="Avenir Book"/>
              </a:rPr>
              <a:t>&amp; EASY ITALIAN WHITE WINE</a:t>
            </a:r>
          </a:p>
          <a:p>
            <a:pPr defTabSz="914400">
              <a:lnSpc>
                <a:spcPct val="90000"/>
              </a:lnSpc>
              <a:defRPr/>
            </a:pPr>
            <a:r>
              <a:rPr lang="en-US" sz="200" i="1" dirty="0">
                <a:solidFill>
                  <a:srgbClr val="06076A"/>
                </a:solidFill>
                <a:latin typeface="Avenir Book"/>
                <a:ea typeface="ÇlÇr ñæí©" charset="0"/>
                <a:cs typeface="Avenir Book"/>
              </a:rPr>
              <a:t>A     </a:t>
            </a:r>
          </a:p>
          <a:p>
            <a:pPr defTabSz="914400">
              <a:lnSpc>
                <a:spcPct val="90000"/>
              </a:lnSpc>
              <a:defRPr/>
            </a:pPr>
            <a:r>
              <a:rPr lang="en-US" sz="900" i="1" dirty="0">
                <a:solidFill>
                  <a:srgbClr val="06076A"/>
                </a:solidFill>
                <a:latin typeface="Avenir Book"/>
                <a:ea typeface="ÇlÇr ñæí©" charset="0"/>
                <a:cs typeface="Avenir Book"/>
              </a:rPr>
              <a:t>    </a:t>
            </a:r>
          </a:p>
          <a:p>
            <a:pPr defTabSz="914400">
              <a:lnSpc>
                <a:spcPct val="90000"/>
              </a:lnSpc>
              <a:defRPr/>
            </a:pPr>
            <a:endParaRPr lang="en-US" sz="1050" i="1" dirty="0">
              <a:solidFill>
                <a:srgbClr val="06076A"/>
              </a:solidFill>
              <a:latin typeface="Avenir Book"/>
              <a:ea typeface="ÇlÇr ñæí©" charset="0"/>
              <a:cs typeface="Avenir Book"/>
            </a:endParaRPr>
          </a:p>
          <a:p>
            <a:pPr defTabSz="914400">
              <a:lnSpc>
                <a:spcPct val="90000"/>
              </a:lnSpc>
              <a:defRPr/>
            </a:pPr>
            <a:r>
              <a:rPr lang="en-US" sz="900" i="1" dirty="0">
                <a:solidFill>
                  <a:srgbClr val="06076A"/>
                </a:solidFill>
                <a:latin typeface="Avenir Book"/>
                <a:ea typeface="ÇlÇr ñæí©" charset="0"/>
                <a:cs typeface="Avenir Book"/>
              </a:rPr>
              <a:t>    PAIRING: LIGHTER STYLE FARE</a:t>
            </a:r>
            <a:r>
              <a:rPr lang="en-US" sz="900" i="1" dirty="0">
                <a:solidFill>
                  <a:srgbClr val="06076A"/>
                </a:solidFill>
                <a:latin typeface="Avenir Book"/>
                <a:ea typeface="ÇlÇr ñæí©" charset="0"/>
                <a:cs typeface="+mn-cs"/>
              </a:rPr>
              <a:t>,</a:t>
            </a:r>
          </a:p>
          <a:p>
            <a:pPr defTabSz="914400">
              <a:lnSpc>
                <a:spcPct val="90000"/>
              </a:lnSpc>
              <a:defRPr/>
            </a:pPr>
            <a:r>
              <a:rPr lang="en-US" sz="900" i="1" dirty="0">
                <a:solidFill>
                  <a:srgbClr val="06076A"/>
                </a:solidFill>
                <a:latin typeface="Avenir Book"/>
                <a:ea typeface="ÇlÇr ñæí©" charset="0"/>
                <a:cs typeface="+mn-cs"/>
              </a:rPr>
              <a:t>    OYSTERS, GRILLED VEGGIES,</a:t>
            </a:r>
          </a:p>
          <a:p>
            <a:pPr defTabSz="914400">
              <a:lnSpc>
                <a:spcPct val="90000"/>
              </a:lnSpc>
              <a:defRPr/>
            </a:pPr>
            <a:r>
              <a:rPr lang="en-US" sz="900" i="1" dirty="0">
                <a:solidFill>
                  <a:srgbClr val="06076A"/>
                </a:solidFill>
                <a:latin typeface="Avenir Book"/>
                <a:ea typeface="ÇlÇr ñæí©" charset="0"/>
              </a:rPr>
              <a:t>    SWARDFISH, CARPACCIO, </a:t>
            </a:r>
          </a:p>
          <a:p>
            <a:pPr defTabSz="914400">
              <a:lnSpc>
                <a:spcPct val="90000"/>
              </a:lnSpc>
              <a:defRPr/>
            </a:pPr>
            <a:r>
              <a:rPr lang="en-US" sz="900" i="1" dirty="0">
                <a:solidFill>
                  <a:srgbClr val="06076A"/>
                </a:solidFill>
                <a:latin typeface="Avenir Book"/>
                <a:ea typeface="ÇlÇr ñæí©" charset="0"/>
                <a:cs typeface="Avenir Book"/>
              </a:rPr>
              <a:t>    SEAFOOD SALAD.</a:t>
            </a:r>
          </a:p>
        </p:txBody>
      </p:sp>
    </p:spTree>
    <p:extLst>
      <p:ext uri="{BB962C8B-B14F-4D97-AF65-F5344CB8AC3E}">
        <p14:creationId xmlns:p14="http://schemas.microsoft.com/office/powerpoint/2010/main" val="946568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3453C86F-2D81-884F-8581-3AE7C7B172E1}" vid="{DEE4B55A-AB6D-7F4C-B73D-C3981CA92A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260</Words>
  <Application>Microsoft Macintosh PowerPoint</Application>
  <PresentationFormat>Ledger Paper (11x17 in)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ＭＳ Ｐゴシック</vt:lpstr>
      <vt:lpstr>Arial</vt:lpstr>
      <vt:lpstr>Avenir Book</vt:lpstr>
      <vt:lpstr>Avenir Medium</vt:lpstr>
      <vt:lpstr>Avenir Roman</vt:lpstr>
      <vt:lpstr>Calibri</vt:lpstr>
      <vt:lpstr>Calibri Light</vt:lpstr>
      <vt:lpstr>ÇlÇr ñæí©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francois dufour</dc:creator>
  <cp:lastModifiedBy>francois dufour</cp:lastModifiedBy>
  <cp:revision>2</cp:revision>
  <dcterms:created xsi:type="dcterms:W3CDTF">2019-01-31T22:59:37Z</dcterms:created>
  <dcterms:modified xsi:type="dcterms:W3CDTF">2019-01-31T23:13:18Z</dcterms:modified>
</cp:coreProperties>
</file>